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46" r:id="rId11"/>
    <p:sldId id="347" r:id="rId12"/>
    <p:sldId id="324" r:id="rId13"/>
    <p:sldId id="370" r:id="rId14"/>
    <p:sldId id="371" r:id="rId15"/>
    <p:sldId id="330" r:id="rId16"/>
    <p:sldId id="368" r:id="rId17"/>
    <p:sldId id="334" r:id="rId18"/>
    <p:sldId id="369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78"/>
  </p:normalViewPr>
  <p:slideViewPr>
    <p:cSldViewPr>
      <p:cViewPr varScale="1">
        <p:scale>
          <a:sx n="139" d="100"/>
          <a:sy n="139" d="100"/>
        </p:scale>
        <p:origin x="1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storuman'!$B$1</c:f>
              <c:strCache>
                <c:ptCount val="1"/>
                <c:pt idx="0">
                  <c:v>Storuman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storuman'!$A$2:$A$65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storuman'!$B$2:$B$65</c:f>
              <c:numCache>
                <c:formatCode>General</c:formatCode>
                <c:ptCount val="64"/>
                <c:pt idx="0">
                  <c:v>8349</c:v>
                </c:pt>
                <c:pt idx="1">
                  <c:v>8439</c:v>
                </c:pt>
                <c:pt idx="2">
                  <c:v>8418</c:v>
                </c:pt>
                <c:pt idx="3">
                  <c:v>8382</c:v>
                </c:pt>
                <c:pt idx="4">
                  <c:v>8352</c:v>
                </c:pt>
                <c:pt idx="5">
                  <c:v>8314</c:v>
                </c:pt>
                <c:pt idx="6">
                  <c:v>8330</c:v>
                </c:pt>
                <c:pt idx="7">
                  <c:v>8330</c:v>
                </c:pt>
                <c:pt idx="8">
                  <c:v>8316</c:v>
                </c:pt>
                <c:pt idx="9">
                  <c:v>8275</c:v>
                </c:pt>
                <c:pt idx="10">
                  <c:v>8256</c:v>
                </c:pt>
                <c:pt idx="11">
                  <c:v>8201</c:v>
                </c:pt>
                <c:pt idx="12">
                  <c:v>8106</c:v>
                </c:pt>
                <c:pt idx="13">
                  <c:v>7978</c:v>
                </c:pt>
                <c:pt idx="14">
                  <c:v>7896</c:v>
                </c:pt>
                <c:pt idx="15">
                  <c:v>7847</c:v>
                </c:pt>
                <c:pt idx="16">
                  <c:v>7735</c:v>
                </c:pt>
                <c:pt idx="17">
                  <c:v>7708</c:v>
                </c:pt>
                <c:pt idx="18">
                  <c:v>7731</c:v>
                </c:pt>
                <c:pt idx="19">
                  <c:v>7583</c:v>
                </c:pt>
                <c:pt idx="20">
                  <c:v>7460</c:v>
                </c:pt>
                <c:pt idx="21">
                  <c:v>7438</c:v>
                </c:pt>
                <c:pt idx="22">
                  <c:v>7359</c:v>
                </c:pt>
                <c:pt idx="23">
                  <c:v>7314</c:v>
                </c:pt>
                <c:pt idx="24">
                  <c:v>7177</c:v>
                </c:pt>
                <c:pt idx="25">
                  <c:v>7071</c:v>
                </c:pt>
                <c:pt idx="26">
                  <c:v>6934</c:v>
                </c:pt>
                <c:pt idx="27">
                  <c:v>6788</c:v>
                </c:pt>
                <c:pt idx="28">
                  <c:v>6679</c:v>
                </c:pt>
                <c:pt idx="29">
                  <c:v>6595</c:v>
                </c:pt>
                <c:pt idx="30">
                  <c:v>6554</c:v>
                </c:pt>
                <c:pt idx="31">
                  <c:v>6507</c:v>
                </c:pt>
                <c:pt idx="32">
                  <c:v>6432</c:v>
                </c:pt>
                <c:pt idx="33">
                  <c:v>6383</c:v>
                </c:pt>
                <c:pt idx="34">
                  <c:v>6304</c:v>
                </c:pt>
                <c:pt idx="35">
                  <c:v>6227</c:v>
                </c:pt>
                <c:pt idx="36">
                  <c:v>6120</c:v>
                </c:pt>
                <c:pt idx="37">
                  <c:v>6026</c:v>
                </c:pt>
                <c:pt idx="38">
                  <c:v>6006</c:v>
                </c:pt>
                <c:pt idx="39">
                  <c:v>5954</c:v>
                </c:pt>
                <c:pt idx="40">
                  <c:v>5955</c:v>
                </c:pt>
                <c:pt idx="41">
                  <c:v>5943</c:v>
                </c:pt>
                <c:pt idx="42">
                  <c:v>5899</c:v>
                </c:pt>
                <c:pt idx="43">
                  <c:v>5902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DD-4DB4-82C8-6F9E530D61FA}"/>
            </c:ext>
          </c:extLst>
        </c:ser>
        <c:ser>
          <c:idx val="1"/>
          <c:order val="1"/>
          <c:tx>
            <c:strRef>
              <c:f>'prognos storuman'!$C$1</c:f>
              <c:strCache>
                <c:ptCount val="1"/>
                <c:pt idx="0">
                  <c:v>Prognos Storuman</c:v>
                </c:pt>
              </c:strCache>
            </c:strRef>
          </c:tx>
          <c:spPr>
            <a:ln w="28575" cap="rnd">
              <a:solidFill>
                <a:srgbClr val="F49014"/>
              </a:solidFill>
              <a:round/>
            </a:ln>
            <a:effectLst/>
          </c:spPr>
          <c:marker>
            <c:symbol val="none"/>
          </c:marker>
          <c:cat>
            <c:numRef>
              <c:f>'prognos storuman'!$A$2:$A$65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storuman'!$C$2:$C$65</c:f>
              <c:numCache>
                <c:formatCode>General</c:formatCode>
                <c:ptCount val="64"/>
                <c:pt idx="43">
                  <c:v>5902</c:v>
                </c:pt>
                <c:pt idx="44" formatCode="0">
                  <c:v>5854.7294875671741</c:v>
                </c:pt>
                <c:pt idx="45" formatCode="0">
                  <c:v>5807.8375758367656</c:v>
                </c:pt>
                <c:pt idx="46" formatCode="0">
                  <c:v>5761.3212325062977</c:v>
                </c:pt>
                <c:pt idx="47" formatCode="0">
                  <c:v>5715.1774495597219</c:v>
                </c:pt>
                <c:pt idx="48" formatCode="0">
                  <c:v>5669.4032430729003</c:v>
                </c:pt>
                <c:pt idx="49" formatCode="0">
                  <c:v>5623.9956530206509</c:v>
                </c:pt>
                <c:pt idx="50" formatCode="0">
                  <c:v>5578.9517430853293</c:v>
                </c:pt>
                <c:pt idx="51" formatCode="0">
                  <c:v>5534.268600466954</c:v>
                </c:pt>
                <c:pt idx="52" formatCode="0">
                  <c:v>5489.9433356948484</c:v>
                </c:pt>
                <c:pt idx="53" formatCode="0">
                  <c:v>5445.973082440787</c:v>
                </c:pt>
                <c:pt idx="54" formatCode="0">
                  <c:v>5402.3549973336458</c:v>
                </c:pt>
                <c:pt idx="55" formatCode="0">
                  <c:v>5359.0862597755304</c:v>
                </c:pt>
                <c:pt idx="56" formatCode="0">
                  <c:v>5316.1640717593828</c:v>
                </c:pt>
                <c:pt idx="57" formatCode="0">
                  <c:v>5273.5856576880433</c:v>
                </c:pt>
                <c:pt idx="58" formatCode="0">
                  <c:v>5231.3482641947676</c:v>
                </c:pt>
                <c:pt idx="59" formatCode="0">
                  <c:v>5189.4491599651747</c:v>
                </c:pt>
                <c:pt idx="60" formatCode="0">
                  <c:v>5147.8856355606258</c:v>
                </c:pt>
                <c:pt idx="61" formatCode="0">
                  <c:v>5106.6550032430159</c:v>
                </c:pt>
                <c:pt idx="62" formatCode="0">
                  <c:v>5065.7545968009717</c:v>
                </c:pt>
                <c:pt idx="63" formatCode="0">
                  <c:v>5025.1817713774326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DD-4DB4-82C8-6F9E530D6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054216"/>
        <c:axId val="520361312"/>
      </c:lineChart>
      <c:lineChart>
        <c:grouping val="standard"/>
        <c:varyColors val="0"/>
        <c:ser>
          <c:idx val="2"/>
          <c:order val="2"/>
          <c:tx>
            <c:strRef>
              <c:f>'prognos storuman'!$D$1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storuman'!$A$2:$A$65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storuman'!$D$2:$D$65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DD-4DB4-82C8-6F9E530D61FA}"/>
            </c:ext>
          </c:extLst>
        </c:ser>
        <c:ser>
          <c:idx val="3"/>
          <c:order val="3"/>
          <c:tx>
            <c:strRef>
              <c:f>'prognos storuman'!$E$1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storuman'!$A$2:$A$65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storuman'!$E$2:$E$65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DD-4DB4-82C8-6F9E530D61FA}"/>
            </c:ext>
          </c:extLst>
        </c:ser>
        <c:ser>
          <c:idx val="4"/>
          <c:order val="4"/>
          <c:tx>
            <c:strRef>
              <c:f>'prognos storuman'!$F$1</c:f>
              <c:strCache>
                <c:ptCount val="1"/>
                <c:pt idx="0">
                  <c:v>Mindre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storuman'!$A$2:$A$65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storuman'!$F$2:$F$65</c:f>
              <c:numCache>
                <c:formatCode>0</c:formatCode>
                <c:ptCount val="64"/>
                <c:pt idx="0">
                  <c:v>88778</c:v>
                </c:pt>
                <c:pt idx="1">
                  <c:v>88615</c:v>
                </c:pt>
                <c:pt idx="2">
                  <c:v>88500</c:v>
                </c:pt>
                <c:pt idx="3">
                  <c:v>88477</c:v>
                </c:pt>
                <c:pt idx="4">
                  <c:v>88333</c:v>
                </c:pt>
                <c:pt idx="5">
                  <c:v>88321</c:v>
                </c:pt>
                <c:pt idx="6">
                  <c:v>88558</c:v>
                </c:pt>
                <c:pt idx="7">
                  <c:v>88381</c:v>
                </c:pt>
                <c:pt idx="8">
                  <c:v>87957</c:v>
                </c:pt>
                <c:pt idx="9">
                  <c:v>87288.000000000015</c:v>
                </c:pt>
                <c:pt idx="10">
                  <c:v>86660</c:v>
                </c:pt>
                <c:pt idx="11">
                  <c:v>85865</c:v>
                </c:pt>
                <c:pt idx="12">
                  <c:v>85239</c:v>
                </c:pt>
                <c:pt idx="13">
                  <c:v>84796</c:v>
                </c:pt>
                <c:pt idx="14">
                  <c:v>84668</c:v>
                </c:pt>
                <c:pt idx="15">
                  <c:v>85410</c:v>
                </c:pt>
                <c:pt idx="16">
                  <c:v>85452</c:v>
                </c:pt>
                <c:pt idx="17">
                  <c:v>85616.999999999985</c:v>
                </c:pt>
                <c:pt idx="18">
                  <c:v>85341</c:v>
                </c:pt>
                <c:pt idx="19">
                  <c:v>85166</c:v>
                </c:pt>
                <c:pt idx="20">
                  <c:v>84704.000000000015</c:v>
                </c:pt>
                <c:pt idx="21">
                  <c:v>83787</c:v>
                </c:pt>
                <c:pt idx="22">
                  <c:v>82724</c:v>
                </c:pt>
                <c:pt idx="23">
                  <c:v>81890</c:v>
                </c:pt>
                <c:pt idx="24">
                  <c:v>80787</c:v>
                </c:pt>
                <c:pt idx="25">
                  <c:v>79740</c:v>
                </c:pt>
                <c:pt idx="26">
                  <c:v>78652</c:v>
                </c:pt>
                <c:pt idx="27">
                  <c:v>77777</c:v>
                </c:pt>
                <c:pt idx="28">
                  <c:v>76892</c:v>
                </c:pt>
                <c:pt idx="29">
                  <c:v>76267</c:v>
                </c:pt>
                <c:pt idx="30">
                  <c:v>75699</c:v>
                </c:pt>
                <c:pt idx="31">
                  <c:v>74984</c:v>
                </c:pt>
                <c:pt idx="32">
                  <c:v>74380</c:v>
                </c:pt>
                <c:pt idx="33">
                  <c:v>73732</c:v>
                </c:pt>
                <c:pt idx="34">
                  <c:v>73222</c:v>
                </c:pt>
                <c:pt idx="35">
                  <c:v>72703</c:v>
                </c:pt>
                <c:pt idx="36">
                  <c:v>72171.999999999985</c:v>
                </c:pt>
                <c:pt idx="37">
                  <c:v>71622</c:v>
                </c:pt>
                <c:pt idx="38">
                  <c:v>71149</c:v>
                </c:pt>
                <c:pt idx="39">
                  <c:v>70775</c:v>
                </c:pt>
                <c:pt idx="40">
                  <c:v>70725</c:v>
                </c:pt>
                <c:pt idx="41">
                  <c:v>70570</c:v>
                </c:pt>
                <c:pt idx="42">
                  <c:v>70722.999999999985</c:v>
                </c:pt>
                <c:pt idx="43">
                  <c:v>70662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DD-4DB4-82C8-6F9E530D61FA}"/>
            </c:ext>
          </c:extLst>
        </c:ser>
        <c:ser>
          <c:idx val="5"/>
          <c:order val="5"/>
          <c:tx>
            <c:strRef>
              <c:f>'prognos storuman'!$G$1</c:f>
              <c:strCache>
                <c:ptCount val="1"/>
                <c:pt idx="0">
                  <c:v>Prognos mindre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storuman'!$A$2:$A$65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storuman'!$G$2:$G$65</c:f>
              <c:numCache>
                <c:formatCode>General</c:formatCode>
                <c:ptCount val="64"/>
                <c:pt idx="43" formatCode="0">
                  <c:v>70662</c:v>
                </c:pt>
                <c:pt idx="44" formatCode="0">
                  <c:v>70288.811722741899</c:v>
                </c:pt>
                <c:pt idx="45" formatCode="0">
                  <c:v>69917.594370313032</c:v>
                </c:pt>
                <c:pt idx="46" formatCode="0">
                  <c:v>69548.337533638609</c:v>
                </c:pt>
                <c:pt idx="47" formatCode="0">
                  <c:v>69181.03085861748</c:v>
                </c:pt>
                <c:pt idx="48" formatCode="0">
                  <c:v>68815.664045831727</c:v>
                </c:pt>
                <c:pt idx="49" formatCode="0">
                  <c:v>68452.226850257925</c:v>
                </c:pt>
                <c:pt idx="50" formatCode="0">
                  <c:v>68090.709080979839</c:v>
                </c:pt>
                <c:pt idx="51" formatCode="0">
                  <c:v>67731.100600902661</c:v>
                </c:pt>
                <c:pt idx="52" formatCode="0">
                  <c:v>67373.391326468787</c:v>
                </c:pt>
                <c:pt idx="53" formatCode="0">
                  <c:v>67017.571227375069</c:v>
                </c:pt>
                <c:pt idx="54" formatCode="0">
                  <c:v>66663.630326291517</c:v>
                </c:pt>
                <c:pt idx="55" formatCode="0">
                  <c:v>66311.558698581575</c:v>
                </c:pt>
                <c:pt idx="56" formatCode="0">
                  <c:v>65961.346472023841</c:v>
                </c:pt>
                <c:pt idx="57" formatCode="0">
                  <c:v>65612.983826535186</c:v>
                </c:pt>
                <c:pt idx="58" formatCode="0">
                  <c:v>65266.460993895467</c:v>
                </c:pt>
                <c:pt idx="59" formatCode="0">
                  <c:v>64921.768257473566</c:v>
                </c:pt>
                <c:pt idx="60" formatCode="0">
                  <c:v>64578.895951954946</c:v>
                </c:pt>
                <c:pt idx="61" formatCode="0">
                  <c:v>64237.834463070685</c:v>
                </c:pt>
                <c:pt idx="62" formatCode="0">
                  <c:v>63898.574227327794</c:v>
                </c:pt>
                <c:pt idx="63" formatCode="0">
                  <c:v>63561.105731741118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DD-4DB4-82C8-6F9E530D6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2726288"/>
        <c:axId val="772727600"/>
      </c:lineChart>
      <c:catAx>
        <c:axId val="52205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361312"/>
        <c:crosses val="autoZero"/>
        <c:auto val="1"/>
        <c:lblAlgn val="ctr"/>
        <c:lblOffset val="100"/>
        <c:noMultiLvlLbl val="0"/>
      </c:catAx>
      <c:valAx>
        <c:axId val="52036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2054216"/>
        <c:crosses val="autoZero"/>
        <c:crossBetween val="between"/>
      </c:valAx>
      <c:valAx>
        <c:axId val="77272760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2726288"/>
        <c:crosses val="max"/>
        <c:crossBetween val="between"/>
      </c:valAx>
      <c:catAx>
        <c:axId val="772726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72727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Storuman!$B$24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Storuman!$A$25:$A$40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G handel</c:v>
                </c:pt>
                <c:pt idx="3">
                  <c:v>F byggverksamhet</c:v>
                </c:pt>
                <c:pt idx="4">
                  <c:v>B+C tillverkning och utvinning</c:v>
                </c:pt>
                <c:pt idx="5">
                  <c:v>M+N företagstjänster</c:v>
                </c:pt>
                <c:pt idx="6">
                  <c:v>A jordbruk, skogsbruk och fiske</c:v>
                </c:pt>
                <c:pt idx="7">
                  <c:v>H transport och magasinering</c:v>
                </c:pt>
                <c:pt idx="8">
                  <c:v>O offentlig förvaltning och försvar</c:v>
                </c:pt>
                <c:pt idx="9">
                  <c:v>R+S+T+U kulturella och personliga tjänster m.m.</c:v>
                </c:pt>
                <c:pt idx="10">
                  <c:v>I hotell- och restaurangverksamhet</c:v>
                </c:pt>
                <c:pt idx="11">
                  <c:v>D+E energiförsörjning; miljöverksamhet</c:v>
                </c:pt>
                <c:pt idx="12">
                  <c:v>L fastighetsverksamhet</c:v>
                </c:pt>
                <c:pt idx="13">
                  <c:v>K finans- och försäkringsverksamhet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Storuman!$B$25:$B$40</c:f>
              <c:numCache>
                <c:formatCode>0</c:formatCode>
                <c:ptCount val="15"/>
                <c:pt idx="0">
                  <c:v>421</c:v>
                </c:pt>
                <c:pt idx="1">
                  <c:v>253</c:v>
                </c:pt>
                <c:pt idx="2">
                  <c:v>149</c:v>
                </c:pt>
                <c:pt idx="3">
                  <c:v>17</c:v>
                </c:pt>
                <c:pt idx="4">
                  <c:v>28</c:v>
                </c:pt>
                <c:pt idx="5">
                  <c:v>81</c:v>
                </c:pt>
                <c:pt idx="6">
                  <c:v>35</c:v>
                </c:pt>
                <c:pt idx="7">
                  <c:v>27</c:v>
                </c:pt>
                <c:pt idx="8">
                  <c:v>75</c:v>
                </c:pt>
                <c:pt idx="9">
                  <c:v>57</c:v>
                </c:pt>
                <c:pt idx="10">
                  <c:v>66</c:v>
                </c:pt>
                <c:pt idx="11">
                  <c:v>21</c:v>
                </c:pt>
                <c:pt idx="12">
                  <c:v>25</c:v>
                </c:pt>
                <c:pt idx="13">
                  <c:v>6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4-FD45-8A47-DC52D3F0FA93}"/>
            </c:ext>
          </c:extLst>
        </c:ser>
        <c:ser>
          <c:idx val="1"/>
          <c:order val="1"/>
          <c:tx>
            <c:strRef>
              <c:f>Storuman!$C$24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Storuman!$A$25:$A$40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G handel</c:v>
                </c:pt>
                <c:pt idx="3">
                  <c:v>F byggverksamhet</c:v>
                </c:pt>
                <c:pt idx="4">
                  <c:v>B+C tillverkning och utvinning</c:v>
                </c:pt>
                <c:pt idx="5">
                  <c:v>M+N företagstjänster</c:v>
                </c:pt>
                <c:pt idx="6">
                  <c:v>A jordbruk, skogsbruk och fiske</c:v>
                </c:pt>
                <c:pt idx="7">
                  <c:v>H transport och magasinering</c:v>
                </c:pt>
                <c:pt idx="8">
                  <c:v>O offentlig förvaltning och försvar</c:v>
                </c:pt>
                <c:pt idx="9">
                  <c:v>R+S+T+U kulturella och personliga tjänster m.m.</c:v>
                </c:pt>
                <c:pt idx="10">
                  <c:v>I hotell- och restaurangverksamhet</c:v>
                </c:pt>
                <c:pt idx="11">
                  <c:v>D+E energiförsörjning; miljöverksamhet</c:v>
                </c:pt>
                <c:pt idx="12">
                  <c:v>L fastighetsverksamhet</c:v>
                </c:pt>
                <c:pt idx="13">
                  <c:v>K finans- och försäkringsverksamhet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Storuman!$C$25:$C$40</c:f>
              <c:numCache>
                <c:formatCode>0</c:formatCode>
                <c:ptCount val="15"/>
                <c:pt idx="0">
                  <c:v>121</c:v>
                </c:pt>
                <c:pt idx="1">
                  <c:v>81</c:v>
                </c:pt>
                <c:pt idx="2">
                  <c:v>123</c:v>
                </c:pt>
                <c:pt idx="3">
                  <c:v>245</c:v>
                </c:pt>
                <c:pt idx="4">
                  <c:v>193</c:v>
                </c:pt>
                <c:pt idx="5">
                  <c:v>93</c:v>
                </c:pt>
                <c:pt idx="6">
                  <c:v>132</c:v>
                </c:pt>
                <c:pt idx="7">
                  <c:v>112</c:v>
                </c:pt>
                <c:pt idx="8">
                  <c:v>56</c:v>
                </c:pt>
                <c:pt idx="9">
                  <c:v>65</c:v>
                </c:pt>
                <c:pt idx="10">
                  <c:v>52</c:v>
                </c:pt>
                <c:pt idx="11">
                  <c:v>92</c:v>
                </c:pt>
                <c:pt idx="12">
                  <c:v>31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54-FD45-8A47-DC52D3F0F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0588456"/>
        <c:axId val="920589112"/>
      </c:barChart>
      <c:catAx>
        <c:axId val="92058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0589112"/>
        <c:crosses val="autoZero"/>
        <c:auto val="1"/>
        <c:lblAlgn val="ctr"/>
        <c:lblOffset val="100"/>
        <c:noMultiLvlLbl val="0"/>
      </c:catAx>
      <c:valAx>
        <c:axId val="920589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0588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Storuman!$E$43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Storuman!$A$44:$A$59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H transport och magasinering</c:v>
                </c:pt>
                <c:pt idx="11">
                  <c:v>D+E energiförsörjning; miljöverksamhet</c:v>
                </c:pt>
                <c:pt idx="12">
                  <c:v>B+C tillverkning och utvinning</c:v>
                </c:pt>
                <c:pt idx="13">
                  <c:v>F byggverksamhet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Storuman!$E$44:$E$59</c:f>
              <c:numCache>
                <c:formatCode>0%</c:formatCode>
                <c:ptCount val="15"/>
                <c:pt idx="0">
                  <c:v>0.7767527675276753</c:v>
                </c:pt>
                <c:pt idx="1">
                  <c:v>0.75748502994011979</c:v>
                </c:pt>
                <c:pt idx="2">
                  <c:v>0.6</c:v>
                </c:pt>
                <c:pt idx="3">
                  <c:v>0.5725190839694656</c:v>
                </c:pt>
                <c:pt idx="4">
                  <c:v>0.55932203389830504</c:v>
                </c:pt>
                <c:pt idx="5">
                  <c:v>0.54779411764705888</c:v>
                </c:pt>
                <c:pt idx="6">
                  <c:v>0.46721311475409838</c:v>
                </c:pt>
                <c:pt idx="7">
                  <c:v>0.46551724137931033</c:v>
                </c:pt>
                <c:pt idx="8">
                  <c:v>0.44642857142857145</c:v>
                </c:pt>
                <c:pt idx="9">
                  <c:v>0.20958083832335328</c:v>
                </c:pt>
                <c:pt idx="10">
                  <c:v>0.19424460431654678</c:v>
                </c:pt>
                <c:pt idx="11">
                  <c:v>0.18584070796460178</c:v>
                </c:pt>
                <c:pt idx="12">
                  <c:v>0.12669683257918551</c:v>
                </c:pt>
                <c:pt idx="13">
                  <c:v>6.4885496183206104E-2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8-B54A-BA0E-970A249F82A7}"/>
            </c:ext>
          </c:extLst>
        </c:ser>
        <c:ser>
          <c:idx val="1"/>
          <c:order val="1"/>
          <c:tx>
            <c:strRef>
              <c:f>Storuman!$F$43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Storuman!$A$44:$A$59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H transport och magasinering</c:v>
                </c:pt>
                <c:pt idx="11">
                  <c:v>D+E energiförsörjning; miljöverksamhet</c:v>
                </c:pt>
                <c:pt idx="12">
                  <c:v>B+C tillverkning och utvinning</c:v>
                </c:pt>
                <c:pt idx="13">
                  <c:v>F byggverksamhet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Storuman!$F$44:$F$59</c:f>
              <c:numCache>
                <c:formatCode>0%</c:formatCode>
                <c:ptCount val="15"/>
                <c:pt idx="0">
                  <c:v>0.22324723247232472</c:v>
                </c:pt>
                <c:pt idx="1">
                  <c:v>0.24251497005988024</c:v>
                </c:pt>
                <c:pt idx="2">
                  <c:v>0.4</c:v>
                </c:pt>
                <c:pt idx="3">
                  <c:v>0.42748091603053434</c:v>
                </c:pt>
                <c:pt idx="4">
                  <c:v>0.44067796610169491</c:v>
                </c:pt>
                <c:pt idx="5">
                  <c:v>0.45220588235294118</c:v>
                </c:pt>
                <c:pt idx="6">
                  <c:v>0.53278688524590168</c:v>
                </c:pt>
                <c:pt idx="7">
                  <c:v>0.53448275862068961</c:v>
                </c:pt>
                <c:pt idx="8">
                  <c:v>0.5535714285714286</c:v>
                </c:pt>
                <c:pt idx="9">
                  <c:v>0.79041916167664672</c:v>
                </c:pt>
                <c:pt idx="10">
                  <c:v>0.80575539568345322</c:v>
                </c:pt>
                <c:pt idx="11">
                  <c:v>0.81415929203539827</c:v>
                </c:pt>
                <c:pt idx="12">
                  <c:v>0.87330316742081449</c:v>
                </c:pt>
                <c:pt idx="13">
                  <c:v>0.93511450381679384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F8-B54A-BA0E-970A249F8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7153000"/>
        <c:axId val="827153328"/>
      </c:barChart>
      <c:catAx>
        <c:axId val="82715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7153328"/>
        <c:crosses val="autoZero"/>
        <c:auto val="1"/>
        <c:lblAlgn val="ctr"/>
        <c:lblOffset val="100"/>
        <c:noMultiLvlLbl val="0"/>
      </c:catAx>
      <c:valAx>
        <c:axId val="82715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715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Storuman!$B$63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Storuman!$A$64:$A$79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H transport och magasinering</c:v>
                </c:pt>
                <c:pt idx="11">
                  <c:v>D+E energiförsörjning; miljöverksamhet</c:v>
                </c:pt>
                <c:pt idx="12">
                  <c:v>B+C tillverkning och utvinning</c:v>
                </c:pt>
                <c:pt idx="13">
                  <c:v>F byggverksamhet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Storuman!$B$64:$B$79</c:f>
              <c:numCache>
                <c:formatCode>0%</c:formatCode>
                <c:ptCount val="15"/>
                <c:pt idx="0">
                  <c:v>0.7767527675276753</c:v>
                </c:pt>
                <c:pt idx="1">
                  <c:v>0.75748502994011979</c:v>
                </c:pt>
                <c:pt idx="2">
                  <c:v>0.6</c:v>
                </c:pt>
                <c:pt idx="3">
                  <c:v>0.5725190839694656</c:v>
                </c:pt>
                <c:pt idx="4">
                  <c:v>0.55932203389830504</c:v>
                </c:pt>
                <c:pt idx="5">
                  <c:v>0.54779411764705888</c:v>
                </c:pt>
                <c:pt idx="6">
                  <c:v>0.46721311475409838</c:v>
                </c:pt>
                <c:pt idx="7">
                  <c:v>0.46551724137931033</c:v>
                </c:pt>
                <c:pt idx="8">
                  <c:v>0.44642857142857145</c:v>
                </c:pt>
                <c:pt idx="9">
                  <c:v>0.20958083832335328</c:v>
                </c:pt>
                <c:pt idx="10">
                  <c:v>0.19424460431654678</c:v>
                </c:pt>
                <c:pt idx="11">
                  <c:v>0.18584070796460178</c:v>
                </c:pt>
                <c:pt idx="12">
                  <c:v>0.12669683257918551</c:v>
                </c:pt>
                <c:pt idx="13">
                  <c:v>6.4885496183206104E-2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4F-DA4B-98B3-E99AC9C2AFC1}"/>
            </c:ext>
          </c:extLst>
        </c:ser>
        <c:ser>
          <c:idx val="1"/>
          <c:order val="1"/>
          <c:tx>
            <c:strRef>
              <c:f>Storuman!$C$63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Storuman!$A$64:$A$79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H transport och magasinering</c:v>
                </c:pt>
                <c:pt idx="11">
                  <c:v>D+E energiförsörjning; miljöverksamhet</c:v>
                </c:pt>
                <c:pt idx="12">
                  <c:v>B+C tillverkning och utvinning</c:v>
                </c:pt>
                <c:pt idx="13">
                  <c:v>F byggverksamhet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Storuman!$C$64:$C$79</c:f>
              <c:numCache>
                <c:formatCode>0%</c:formatCode>
                <c:ptCount val="15"/>
                <c:pt idx="0">
                  <c:v>0.22324723247232472</c:v>
                </c:pt>
                <c:pt idx="1">
                  <c:v>0.24251497005988024</c:v>
                </c:pt>
                <c:pt idx="2">
                  <c:v>0.4</c:v>
                </c:pt>
                <c:pt idx="3">
                  <c:v>0.42748091603053434</c:v>
                </c:pt>
                <c:pt idx="4">
                  <c:v>0.44067796610169491</c:v>
                </c:pt>
                <c:pt idx="5">
                  <c:v>0.45220588235294118</c:v>
                </c:pt>
                <c:pt idx="6">
                  <c:v>0.53278688524590168</c:v>
                </c:pt>
                <c:pt idx="7">
                  <c:v>0.53448275862068961</c:v>
                </c:pt>
                <c:pt idx="8">
                  <c:v>0.5535714285714286</c:v>
                </c:pt>
                <c:pt idx="9">
                  <c:v>0.79041916167664672</c:v>
                </c:pt>
                <c:pt idx="10">
                  <c:v>0.80575539568345322</c:v>
                </c:pt>
                <c:pt idx="11">
                  <c:v>0.81415929203539827</c:v>
                </c:pt>
                <c:pt idx="12">
                  <c:v>0.87330316742081449</c:v>
                </c:pt>
                <c:pt idx="13">
                  <c:v>0.93511450381679384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4F-DA4B-98B3-E99AC9C2AFC1}"/>
            </c:ext>
          </c:extLst>
        </c:ser>
        <c:ser>
          <c:idx val="2"/>
          <c:order val="2"/>
          <c:tx>
            <c:strRef>
              <c:f>Storuman!$D$63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Storuman!$A$64:$A$79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H transport och magasinering</c:v>
                </c:pt>
                <c:pt idx="11">
                  <c:v>D+E energiförsörjning; miljöverksamhet</c:v>
                </c:pt>
                <c:pt idx="12">
                  <c:v>B+C tillverkning och utvinning</c:v>
                </c:pt>
                <c:pt idx="13">
                  <c:v>F byggverksamhet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Storuman!$D$64:$D$79</c:f>
              <c:numCache>
                <c:formatCode>0%</c:formatCode>
                <c:ptCount val="15"/>
                <c:pt idx="0">
                  <c:v>0.76566222845129639</c:v>
                </c:pt>
                <c:pt idx="1">
                  <c:v>0.69575693464974142</c:v>
                </c:pt>
                <c:pt idx="2">
                  <c:v>0.49284253578732107</c:v>
                </c:pt>
                <c:pt idx="3">
                  <c:v>0.59197012138188609</c:v>
                </c:pt>
                <c:pt idx="4">
                  <c:v>0.55012919896640822</c:v>
                </c:pt>
                <c:pt idx="5">
                  <c:v>0.45709377684079017</c:v>
                </c:pt>
                <c:pt idx="6">
                  <c:v>0.57277992277992273</c:v>
                </c:pt>
                <c:pt idx="7">
                  <c:v>0.39974538510502866</c:v>
                </c:pt>
                <c:pt idx="8">
                  <c:v>0.37035150280183393</c:v>
                </c:pt>
                <c:pt idx="9">
                  <c:v>0.22561665535188957</c:v>
                </c:pt>
                <c:pt idx="10">
                  <c:v>0.17841409691629956</c:v>
                </c:pt>
                <c:pt idx="11">
                  <c:v>0.28827818283791362</c:v>
                </c:pt>
                <c:pt idx="12">
                  <c:v>0.18535453943008615</c:v>
                </c:pt>
                <c:pt idx="13">
                  <c:v>7.9313496496394839E-2</c:v>
                </c:pt>
                <c:pt idx="14">
                  <c:v>0.2327485380116959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4F-DA4B-98B3-E99AC9C2AFC1}"/>
            </c:ext>
          </c:extLst>
        </c:ser>
        <c:ser>
          <c:idx val="3"/>
          <c:order val="3"/>
          <c:tx>
            <c:strRef>
              <c:f>Storuman!$E$63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Storuman!$A$64:$A$79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K finans- och försäkringsverksamhet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R+S+T+U kulturella och personliga tjänster m.m.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H transport och magasinering</c:v>
                </c:pt>
                <c:pt idx="11">
                  <c:v>D+E energiförsörjning; miljöverksamhet</c:v>
                </c:pt>
                <c:pt idx="12">
                  <c:v>B+C tillverkning och utvinning</c:v>
                </c:pt>
                <c:pt idx="13">
                  <c:v>F byggverksamhet</c:v>
                </c:pt>
                <c:pt idx="14">
                  <c:v>J information och kommunikation</c:v>
                </c:pt>
              </c:strCache>
            </c:strRef>
          </c:cat>
          <c:val>
            <c:numRef>
              <c:f>Storuman!$E$64:$E$79</c:f>
              <c:numCache>
                <c:formatCode>0%</c:formatCode>
                <c:ptCount val="15"/>
                <c:pt idx="0">
                  <c:v>0.23433777154870358</c:v>
                </c:pt>
                <c:pt idx="1">
                  <c:v>0.30424306535025858</c:v>
                </c:pt>
                <c:pt idx="2">
                  <c:v>0.50715746421267893</c:v>
                </c:pt>
                <c:pt idx="3">
                  <c:v>0.40802987861811391</c:v>
                </c:pt>
                <c:pt idx="4">
                  <c:v>0.44987080103359173</c:v>
                </c:pt>
                <c:pt idx="5">
                  <c:v>0.54290622315920978</c:v>
                </c:pt>
                <c:pt idx="6">
                  <c:v>0.42722007722007721</c:v>
                </c:pt>
                <c:pt idx="7">
                  <c:v>0.60025461489497134</c:v>
                </c:pt>
                <c:pt idx="8">
                  <c:v>0.62964849719816607</c:v>
                </c:pt>
                <c:pt idx="9">
                  <c:v>0.77438334464811043</c:v>
                </c:pt>
                <c:pt idx="10">
                  <c:v>0.82158590308370039</c:v>
                </c:pt>
                <c:pt idx="11">
                  <c:v>0.71172181716208638</c:v>
                </c:pt>
                <c:pt idx="12">
                  <c:v>0.81464546056991383</c:v>
                </c:pt>
                <c:pt idx="13">
                  <c:v>0.92068650350360515</c:v>
                </c:pt>
                <c:pt idx="14">
                  <c:v>0.76725146198830407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4F-DA4B-98B3-E99AC9C2A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4514672"/>
        <c:axId val="914515000"/>
      </c:barChart>
      <c:catAx>
        <c:axId val="91451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14515000"/>
        <c:crosses val="autoZero"/>
        <c:auto val="1"/>
        <c:lblAlgn val="ctr"/>
        <c:lblOffset val="100"/>
        <c:noMultiLvlLbl val="0"/>
      </c:catAx>
      <c:valAx>
        <c:axId val="91451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1451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8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894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332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4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9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2323182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154179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004573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694965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191642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98070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463223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1340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427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218953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758E48C2-B3A6-B341-91B6-A012F7A72A0F}"/>
              </a:ext>
            </a:extLst>
          </p:cNvPr>
          <p:cNvSpPr txBox="1">
            <a:spLocks/>
          </p:cNvSpPr>
          <p:nvPr/>
        </p:nvSpPr>
        <p:spPr>
          <a:xfrm>
            <a:off x="719930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Storuman</a:t>
            </a:r>
          </a:p>
        </p:txBody>
      </p:sp>
    </p:spTree>
    <p:extLst>
      <p:ext uri="{BB962C8B-B14F-4D97-AF65-F5344CB8AC3E}">
        <p14:creationId xmlns:p14="http://schemas.microsoft.com/office/powerpoint/2010/main" val="424489977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9087"/>
            <a:ext cx="7886699" cy="58375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Storuman samt Storumans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628650" y="4357955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i Storuman finns inom yrkesområdet service-, omsorg- och försäljningsyrken.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9661" y="4271327"/>
            <a:ext cx="4224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Yrken inom byggverksamhet och tillverkning, lantbruk, trädgård, skogsbruk och fiske samt service, omsorg och försäljningsarbete är relativt stora grupper i Storuman i ett länsperspektiv.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ABAD04D-F563-4C4A-A3C7-94A250931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8887"/>
            <a:ext cx="5039833" cy="340995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B512049-D1B7-2942-94CE-974816361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742" y="1075069"/>
            <a:ext cx="4324350" cy="315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6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Storuman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1138121"/>
              </p:ext>
            </p:extLst>
          </p:nvPr>
        </p:nvGraphicFramePr>
        <p:xfrm>
          <a:off x="628650" y="1079947"/>
          <a:ext cx="5268004" cy="276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Storuman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Undersköterskor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254 (5667)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18 % (11 %)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82 % (89 %)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1490154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Butikspersonal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172 (6508)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33 % (39 %)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67 % (61 %)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3498871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149 (5573)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17 % (20 %)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83 % (80 %)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756206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Skötare, vårdare och personliga assistenter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41 (6139)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34 % (30 %)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63 % (70 %)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681008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Snickare, murare och anläggningsarbetare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 (2693)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99 % (98 %)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1 % (84 %)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2593701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domineras 4 av kvinnor.  Gruppen snickare, murare och anläggningsarbetare domineras däremot av män vilka utgör 99 procent av de förvärvsarbetande i yrkesgruppen.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975137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85655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942"/>
            <a:ext cx="7886699" cy="559904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Storuman 2017 och antal pensionsavgångar bland dessa fram till 2037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FBDAD23-3939-EE4F-8149-C2E226AB7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30" y="1097658"/>
            <a:ext cx="6112565" cy="367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Storuman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Storuman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Storuman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1281021" y="4263091"/>
            <a:ext cx="3561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yrken med krav på högskolekompetens eller motsvarande inom teknik där 68 %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78 %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E4FCA32-F54A-BA41-B796-A300443AD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565" y="1661865"/>
            <a:ext cx="4385435" cy="270510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E96FE80-2F96-CB49-9756-89A4815D29DC}"/>
              </a:ext>
            </a:extLst>
          </p:cNvPr>
          <p:cNvSpPr/>
          <p:nvPr/>
        </p:nvSpPr>
        <p:spPr>
          <a:xfrm>
            <a:off x="2286000" y="2329376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sz="135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EE91DDE-574A-2E40-B8E2-585918243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96" y="1557991"/>
            <a:ext cx="46958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72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1655543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Storuman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235 inpendlande män respektive 109 inpendlande kvinnor till Storuman.</a:t>
            </a:r>
          </a:p>
          <a:p>
            <a:endParaRPr lang="sv-SE" sz="1100" dirty="0"/>
          </a:p>
          <a:p>
            <a:r>
              <a:rPr lang="sv-SE" sz="1100" dirty="0"/>
              <a:t>Samma år var det 265 män och 128 kvinnor som pendlade ut från Storuman.</a:t>
            </a:r>
          </a:p>
          <a:p>
            <a:endParaRPr lang="sv-SE" sz="1100" dirty="0"/>
          </a:p>
          <a:p>
            <a:endParaRPr lang="sv-SE" sz="9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AC5F37F-B6A6-F247-9E83-E6CE9128B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" y="1280160"/>
            <a:ext cx="4305300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43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4131907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139 (59 %)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96 (36 %)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360 (60 %)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236 (35 %)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651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551 (46 %)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617 (58 %)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453 (44 %)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250 (49 %)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265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152 (31 %)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337 (63 %)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 (67 %)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51 (57 %)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38 (40 %)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743410"/>
            <a:ext cx="5255559" cy="14000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20 % av befolkningen (16-74 år) i Storuman har en förgymnasial utbildning vilket är en något högre andel än i Västerbottens län och riket. </a:t>
            </a:r>
          </a:p>
          <a:p>
            <a:r>
              <a:rPr lang="sv-SE" sz="1100" dirty="0"/>
              <a:t>54 % har en gymnasial utbildning vilket är högre än i länet (46%) och riket (43%).</a:t>
            </a:r>
          </a:p>
          <a:p>
            <a:r>
              <a:rPr lang="sv-SE" sz="1100" dirty="0"/>
              <a:t>24 % har en eftergymnasial utbildning. Motsvarande andelar i länet och riket är högre (36 respektive 35 %). 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8" y="3883131"/>
            <a:ext cx="2641636" cy="988727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Storuman och är inhämtad från SCB:s statistikdatabas</a:t>
            </a:r>
          </a:p>
        </p:txBody>
      </p:sp>
    </p:spTree>
    <p:extLst>
      <p:ext uri="{BB962C8B-B14F-4D97-AF65-F5344CB8AC3E}">
        <p14:creationId xmlns:p14="http://schemas.microsoft.com/office/powerpoint/2010/main" val="1119062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Storuman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100 %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222155"/>
            <a:ext cx="2592288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17627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125" dirty="0"/>
          </a:p>
          <a:p>
            <a:r>
              <a:rPr lang="sv-SE" sz="1125" dirty="0"/>
              <a:t>Andelen behöriga i Storuman är större både för män och kvinnor relativt länet och riket. </a:t>
            </a:r>
          </a:p>
          <a:p>
            <a:endParaRPr lang="sv-SE" sz="1125" dirty="0"/>
          </a:p>
          <a:p>
            <a:r>
              <a:rPr lang="sv-SE" sz="1125" dirty="0"/>
              <a:t>I Skolverkets databas visas ~100 om andelen INTE behöriga är 1-4 elever.</a:t>
            </a:r>
          </a:p>
        </p:txBody>
      </p:sp>
    </p:spTree>
    <p:extLst>
      <p:ext uri="{BB962C8B-B14F-4D97-AF65-F5344CB8AC3E}">
        <p14:creationId xmlns:p14="http://schemas.microsoft.com/office/powerpoint/2010/main" val="137809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2715456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4948755" y="3814084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227754928"/>
              </p:ext>
            </p:extLst>
          </p:nvPr>
        </p:nvGraphicFramePr>
        <p:xfrm>
          <a:off x="613946" y="964598"/>
          <a:ext cx="6550341" cy="2673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0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Storuman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50" y="3814084"/>
            <a:ext cx="3792157" cy="10294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behöriga i Storuman är större för samtliga program än i länet och riket.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403914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1979" y="985257"/>
          <a:ext cx="792332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Storuman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63,3 %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80,6 %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222,3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49867" y="310456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49" y="2908122"/>
            <a:ext cx="4062185" cy="214087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elever i gruppen med föräldrar som högst har förgymnasial eller gymnasial utbildning är större i Storuman än länet och riket. Andelen i gruppen som uppnått kunskapskraven i alla ämnen och behörighet till yrkesprogram är också större relativt länet och riket. </a:t>
            </a:r>
          </a:p>
          <a:p>
            <a:r>
              <a:rPr lang="sv-SE" sz="1125" dirty="0"/>
              <a:t>I den andra gruppen är andelen elever lägre relativt länet och riket. Andelen som uppnått kunskapskraven i alla ämnen och behörighet till yrkesprogram är större för gruppen i Storuman medan det genomsnittliga meritvärdet är i paritet med länet men lägre än riket. </a:t>
            </a:r>
          </a:p>
        </p:txBody>
      </p:sp>
    </p:spTree>
    <p:extLst>
      <p:ext uri="{BB962C8B-B14F-4D97-AF65-F5344CB8AC3E}">
        <p14:creationId xmlns:p14="http://schemas.microsoft.com/office/powerpoint/2010/main" val="2028684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Storuman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218" y="3263264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7176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6167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185130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4A53E853-8722-9E4D-98C0-E52468C2FEE7}"/>
              </a:ext>
            </a:extLst>
          </p:cNvPr>
          <p:cNvSpPr txBox="1">
            <a:spLocks/>
          </p:cNvSpPr>
          <p:nvPr/>
        </p:nvSpPr>
        <p:spPr>
          <a:xfrm>
            <a:off x="5864854" y="945060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52086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3845"/>
            <a:ext cx="8191822" cy="459000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Befolkningsprognos Storuman kommun, mindre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0"/>
            <a:ext cx="1838108" cy="4094141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Storuman kommun har minskat i genomsnitt med 0,8 % varje år. År 2017 hade de 5 902 invånare och om befolkningsutvecklingen fortsätter i samma takt som tidigare kommer de år 2037 ha 5 025 invånare, en minskning med 877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mindre kommunerna minskar i genomsnitt med 0,5 % varje år. I jämförelse minskar således Storuman kommuns invånare i snabbare takt än de små kommunerna i länet sammanlagda utveckling.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Storuman kommun på primäraxeln (den vänstra) medan Västerbottens län och de mindre kommunernas sammanlagda utveckling visas på sekundäraxeln (den högra).</a:t>
            </a: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C3EF263-408E-44E7-AD44-0F4333453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903024"/>
              </p:ext>
            </p:extLst>
          </p:nvPr>
        </p:nvGraphicFramePr>
        <p:xfrm>
          <a:off x="628650" y="925880"/>
          <a:ext cx="6346916" cy="394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5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2833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Storumans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3B36113-BC53-4042-B197-50CA590CB7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265116"/>
              </p:ext>
            </p:extLst>
          </p:nvPr>
        </p:nvGraphicFramePr>
        <p:xfrm>
          <a:off x="842962" y="1185863"/>
          <a:ext cx="6643688" cy="3683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24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Storumans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31A3942-7DEF-4C33-B393-FBB11C503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339110"/>
              </p:ext>
            </p:extLst>
          </p:nvPr>
        </p:nvGraphicFramePr>
        <p:xfrm>
          <a:off x="628650" y="1028700"/>
          <a:ext cx="6743701" cy="372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/>
              <a:t>Könsfördelning per bransch i Storumans kommun och Västerbottens län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67479B8-DBF8-4D02-A4D0-6F7CE85E8F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651803"/>
              </p:ext>
            </p:extLst>
          </p:nvPr>
        </p:nvGraphicFramePr>
        <p:xfrm>
          <a:off x="628650" y="1000125"/>
          <a:ext cx="7015163" cy="386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32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15</TotalTime>
  <Words>1756</Words>
  <Application>Microsoft Macintosh PowerPoint</Application>
  <PresentationFormat>Bildspel på skärmen (16:9)</PresentationFormat>
  <Paragraphs>364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Storuman kommun, mindre kommuner och Västerbotten</vt:lpstr>
      <vt:lpstr>Arbetsmarknaden</vt:lpstr>
      <vt:lpstr>Antal förvärvsarbetande efter bransch i Storumans kommun </vt:lpstr>
      <vt:lpstr>Könsfördelning per bransch i Storumans kommun</vt:lpstr>
      <vt:lpstr>Könsfördelning per bransch i Storumans kommun och Västerbottens län</vt:lpstr>
      <vt:lpstr>Antal anställda per yrkesområde i Storuman samt Storumans andel av yrkesområdet i länet</vt:lpstr>
      <vt:lpstr>De största yrkesgrupperna i Storuman</vt:lpstr>
      <vt:lpstr>Kompetensförsörjning</vt:lpstr>
      <vt:lpstr>Antal förvärvsarbetande i Storuman 2017 och antal pensionsavgångar bland dessa fram till 2037</vt:lpstr>
      <vt:lpstr>5 största yrkena 2017 och pensionsavgångar i yrkena  fram till 2037 i Storuman</vt:lpstr>
      <vt:lpstr>Pendlingsmönster</vt:lpstr>
      <vt:lpstr>Riktad in- och utpendling i Storuman 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Storuman</dc:title>
  <dc:creator>Microsoft Office-användare</dc:creator>
  <cp:lastModifiedBy>Microsoft Office-användare</cp:lastModifiedBy>
  <cp:revision>9</cp:revision>
  <cp:lastPrinted>2016-03-23T07:52:20Z</cp:lastPrinted>
  <dcterms:created xsi:type="dcterms:W3CDTF">2019-02-25T13:16:56Z</dcterms:created>
  <dcterms:modified xsi:type="dcterms:W3CDTF">2019-02-26T10:06:53Z</dcterms:modified>
</cp:coreProperties>
</file>